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59" r:id="rId4"/>
    <p:sldId id="258" r:id="rId5"/>
    <p:sldId id="257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A3C06"/>
    <a:srgbClr val="FF6600"/>
    <a:srgbClr val="D89818"/>
    <a:srgbClr val="FF0066"/>
    <a:srgbClr val="666699"/>
    <a:srgbClr val="6600CC"/>
    <a:srgbClr val="99CC00"/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78" autoAdjust="0"/>
  </p:normalViewPr>
  <p:slideViewPr>
    <p:cSldViewPr>
      <p:cViewPr>
        <p:scale>
          <a:sx n="96" d="100"/>
          <a:sy n="96" d="100"/>
        </p:scale>
        <p:origin x="528" y="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B0D308D-87CE-44B4-B05A-53D3164992F2}" type="datetimeFigureOut">
              <a:rPr lang="en-US"/>
              <a:pPr>
                <a:defRPr/>
              </a:pPr>
              <a:t>5/2/2012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53CD3B1-7F7A-4E5C-AA90-4D7DE85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E82521-D5C9-48AD-8390-E805D59FAC2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EBAFF-83C2-49A3-890D-0AF455210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C87DA-FF91-4ABE-A272-D48140C49C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E753F-B44E-4306-9947-C2BC1DB9D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56623-ACE5-4BF8-B618-F443EDB2E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CE5E1-83B7-4B2A-A1B6-B57FAADB7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2D0AA-A3BF-4C2F-8AC8-258219DBE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97348-7306-489F-8CD3-C21FBFAB3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9E67-8373-4FB2-9EE4-766A853031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D92E6-11B5-45D5-93AC-4493ADC9C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55F60-A8B8-4725-82D1-55DF8C85C3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D3371-A214-48DE-AE48-1FC2D3E73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05FEEBC-DB9B-4446-8D22-071A6AB4B8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533400" y="-4763"/>
            <a:ext cx="8229600" cy="1143001"/>
          </a:xfrm>
        </p:spPr>
        <p:txBody>
          <a:bodyPr/>
          <a:lstStyle/>
          <a:p>
            <a:pPr eaLnBrk="1" hangingPunct="1"/>
            <a:r>
              <a:rPr lang="en-US" sz="6600" smtClean="0">
                <a:solidFill>
                  <a:srgbClr val="FF0000"/>
                </a:solidFill>
                <a:latin typeface="Gigi" pitchFamily="82" charset="0"/>
              </a:rPr>
              <a:t>E</a:t>
            </a:r>
            <a:r>
              <a:rPr lang="en-US" sz="6600" smtClean="0">
                <a:solidFill>
                  <a:srgbClr val="FF9900"/>
                </a:solidFill>
                <a:latin typeface="Gigi" pitchFamily="82" charset="0"/>
              </a:rPr>
              <a:t>L</a:t>
            </a:r>
            <a:r>
              <a:rPr lang="en-US" sz="6600" smtClean="0">
                <a:solidFill>
                  <a:srgbClr val="CCFF33"/>
                </a:solidFill>
                <a:latin typeface="Gigi" pitchFamily="82" charset="0"/>
              </a:rPr>
              <a:t>A</a:t>
            </a:r>
            <a:r>
              <a:rPr lang="en-US" sz="6600" smtClean="0">
                <a:solidFill>
                  <a:srgbClr val="66FF33"/>
                </a:solidFill>
                <a:latin typeface="Gigi" pitchFamily="82" charset="0"/>
              </a:rPr>
              <a:t>S</a:t>
            </a:r>
            <a:r>
              <a:rPr lang="en-US" sz="6600" smtClean="0">
                <a:solidFill>
                  <a:srgbClr val="66FFFF"/>
                </a:solidFill>
                <a:latin typeface="Gigi" pitchFamily="82" charset="0"/>
              </a:rPr>
              <a:t>M</a:t>
            </a:r>
            <a:r>
              <a:rPr lang="en-US" sz="6600" smtClean="0">
                <a:solidFill>
                  <a:srgbClr val="33CCFF"/>
                </a:solidFill>
                <a:latin typeface="Gigi" pitchFamily="82" charset="0"/>
              </a:rPr>
              <a:t>O</a:t>
            </a:r>
            <a:r>
              <a:rPr lang="en-US" sz="6600" smtClean="0">
                <a:solidFill>
                  <a:srgbClr val="9900CC"/>
                </a:solidFill>
                <a:latin typeface="Gigi" pitchFamily="82" charset="0"/>
              </a:rPr>
              <a:t>S</a:t>
            </a:r>
            <a:r>
              <a:rPr lang="en-US" sz="6600" smtClean="0">
                <a:solidFill>
                  <a:srgbClr val="FF66CC"/>
                </a:solidFill>
                <a:latin typeface="Gigi" pitchFamily="82" charset="0"/>
              </a:rPr>
              <a:t>A</a:t>
            </a:r>
            <a:r>
              <a:rPr lang="en-US" sz="6600" smtClean="0">
                <a:solidFill>
                  <a:srgbClr val="FF5050"/>
                </a:solidFill>
                <a:latin typeface="Gigi" pitchFamily="82" charset="0"/>
              </a:rPr>
              <a:t>U</a:t>
            </a:r>
            <a:r>
              <a:rPr lang="en-US" sz="6600" smtClean="0">
                <a:solidFill>
                  <a:srgbClr val="FF3300"/>
                </a:solidFill>
                <a:latin typeface="Gigi" pitchFamily="82" charset="0"/>
              </a:rPr>
              <a:t>R</a:t>
            </a:r>
            <a:r>
              <a:rPr lang="en-US" sz="6600" smtClean="0">
                <a:solidFill>
                  <a:srgbClr val="FF6600"/>
                </a:solidFill>
                <a:latin typeface="Gigi" pitchFamily="82" charset="0"/>
              </a:rPr>
              <a:t>U</a:t>
            </a:r>
            <a:r>
              <a:rPr lang="en-US" sz="6600" smtClean="0">
                <a:solidFill>
                  <a:srgbClr val="CCFF33"/>
                </a:solidFill>
                <a:latin typeface="Gigi" pitchFamily="82" charset="0"/>
              </a:rPr>
              <a:t>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295400" y="1219200"/>
            <a:ext cx="6248400" cy="5334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2400" smtClean="0">
                <a:solidFill>
                  <a:srgbClr val="00FF00"/>
                </a:solidFill>
                <a:latin typeface="Freestyle Script" pitchFamily="66" charset="0"/>
              </a:rPr>
              <a:t>BY ISABEL &amp; JOCELYN</a:t>
            </a:r>
          </a:p>
        </p:txBody>
      </p:sp>
      <p:pic>
        <p:nvPicPr>
          <p:cNvPr id="14339" name="Picture 9" descr="image_sci_animal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924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70C0"/>
                </a:solidFill>
              </a:rPr>
              <a:t>Location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70C0"/>
                </a:solidFill>
              </a:rPr>
              <a:t>Peterborough, England</a:t>
            </a:r>
          </a:p>
          <a:p>
            <a:pPr eaLnBrk="1" hangingPunct="1"/>
            <a:r>
              <a:rPr lang="en-US" smtClean="0">
                <a:solidFill>
                  <a:srgbClr val="0070C0"/>
                </a:solidFill>
              </a:rPr>
              <a:t>Kansas</a:t>
            </a:r>
          </a:p>
          <a:p>
            <a:pPr eaLnBrk="1" hangingPunct="1"/>
            <a:r>
              <a:rPr lang="en-US" smtClean="0">
                <a:solidFill>
                  <a:srgbClr val="0070C0"/>
                </a:solidFill>
              </a:rPr>
              <a:t>Pacific Ocean</a:t>
            </a:r>
          </a:p>
          <a:p>
            <a:pPr eaLnBrk="1" hangingPunct="1"/>
            <a:r>
              <a:rPr lang="en-US" smtClean="0">
                <a:solidFill>
                  <a:srgbClr val="0070C0"/>
                </a:solidFill>
              </a:rPr>
              <a:t>Wyoming</a:t>
            </a:r>
          </a:p>
          <a:p>
            <a:pPr eaLnBrk="1" hangingPunct="1">
              <a:buFontTx/>
              <a:buNone/>
            </a:pPr>
            <a:endParaRPr lang="en-US" smtClean="0">
              <a:solidFill>
                <a:srgbClr val="0070C0"/>
              </a:solidFill>
            </a:endParaRP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105275"/>
            <a:ext cx="1905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http://images.wikia.com/spongebob/images/6/66/Pacificm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8738" y="2319338"/>
            <a:ext cx="4513262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FF00"/>
                </a:solidFill>
              </a:rPr>
              <a:t>MEASUREMENT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15 m long</a:t>
            </a:r>
          </a:p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Weighs 12 – 16 tons</a:t>
            </a:r>
          </a:p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Neck takes up more than half of length</a:t>
            </a:r>
          </a:p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Neck is about 25 ft. long</a:t>
            </a:r>
          </a:p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Short tail</a:t>
            </a:r>
          </a:p>
          <a:p>
            <a:pPr eaLnBrk="1" hangingPunct="1"/>
            <a:r>
              <a:rPr lang="en-US" dirty="0" smtClean="0">
                <a:solidFill>
                  <a:srgbClr val="00FF00"/>
                </a:solidFill>
              </a:rPr>
              <a:t>Height 30 ft.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Food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Fish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Squid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Shellfish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Pteranodon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Rounded pebbles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724400"/>
            <a:ext cx="32004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Image 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57400"/>
            <a:ext cx="38957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Timeline</a:t>
            </a:r>
          </a:p>
        </p:txBody>
      </p:sp>
      <p:sp>
        <p:nvSpPr>
          <p:cNvPr id="15362" name="Line 4"/>
          <p:cNvSpPr>
            <a:spLocks noChangeShapeType="1"/>
          </p:cNvSpPr>
          <p:nvPr/>
        </p:nvSpPr>
        <p:spPr bwMode="auto">
          <a:xfrm>
            <a:off x="685800" y="38862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3" name="Line 5"/>
          <p:cNvSpPr>
            <a:spLocks noChangeShapeType="1"/>
          </p:cNvSpPr>
          <p:nvPr/>
        </p:nvSpPr>
        <p:spPr bwMode="auto">
          <a:xfrm>
            <a:off x="838200" y="3886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22860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>
            <a:off x="3810000" y="3886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>
            <a:off x="51054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Line 15"/>
          <p:cNvSpPr>
            <a:spLocks noChangeShapeType="1"/>
          </p:cNvSpPr>
          <p:nvPr/>
        </p:nvSpPr>
        <p:spPr bwMode="auto">
          <a:xfrm>
            <a:off x="6858000" y="3886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Line 16"/>
          <p:cNvSpPr>
            <a:spLocks noChangeShapeType="1"/>
          </p:cNvSpPr>
          <p:nvPr/>
        </p:nvSpPr>
        <p:spPr bwMode="auto">
          <a:xfrm>
            <a:off x="82296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5369" name="Picture 18" descr="dipterus-verneul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343400"/>
            <a:ext cx="12954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0" descr="176076104387000832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563813"/>
            <a:ext cx="12954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24"/>
          <p:cNvSpPr txBox="1">
            <a:spLocks noChangeArrowheads="1"/>
          </p:cNvSpPr>
          <p:nvPr/>
        </p:nvSpPr>
        <p:spPr bwMode="auto">
          <a:xfrm>
            <a:off x="1524000" y="52578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5372" name="Picture 23" descr="http://robbychen.com/websites/ca272/final/images/mammals/Megatheri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9875" y="2057400"/>
            <a:ext cx="771525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9" descr="http://www.bbc.co.uk/nature/images/ic/credit/640x395/g/ga/gastornis/gastornis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11500" y="4419600"/>
            <a:ext cx="14605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1" descr="http://www.felipex.com.br/imagens/di_elasmosauru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21213" y="1292225"/>
            <a:ext cx="101758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381875" y="1433513"/>
            <a:ext cx="168592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Megatherium</a:t>
            </a:r>
          </a:p>
          <a:p>
            <a:endParaRPr lang="en-US">
              <a:solidFill>
                <a:srgbClr val="FF3300"/>
              </a:solidFill>
            </a:endParaRPr>
          </a:p>
          <a:p>
            <a:r>
              <a:rPr lang="en-US" sz="1200">
                <a:solidFill>
                  <a:srgbClr val="FF3300"/>
                </a:solidFill>
              </a:rPr>
              <a:t>The Megatherium was 20 feet long and weighed about 3 to 4 tons. It lived in the Woodlands of South America 5 million-10,000 years ago</a:t>
            </a:r>
          </a:p>
        </p:txBody>
      </p:sp>
      <p:sp>
        <p:nvSpPr>
          <p:cNvPr id="3089" name="TextBox 6"/>
          <p:cNvSpPr txBox="1">
            <a:spLocks noChangeArrowheads="1"/>
          </p:cNvSpPr>
          <p:nvPr/>
        </p:nvSpPr>
        <p:spPr bwMode="auto">
          <a:xfrm>
            <a:off x="4114800" y="2544763"/>
            <a:ext cx="19970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Elasmosaurus</a:t>
            </a:r>
          </a:p>
          <a:p>
            <a:r>
              <a:rPr lang="en-US" sz="1200">
                <a:solidFill>
                  <a:srgbClr val="FF3300"/>
                </a:solidFill>
              </a:rPr>
              <a:t>The Elasmosaurus lived in the late cretaceous period.  It was 46 feet long.</a:t>
            </a:r>
          </a:p>
          <a:p>
            <a:endParaRPr lang="en-US"/>
          </a:p>
        </p:txBody>
      </p:sp>
      <p:sp>
        <p:nvSpPr>
          <p:cNvPr id="3090" name="TextBox 8"/>
          <p:cNvSpPr txBox="1">
            <a:spLocks noChangeArrowheads="1"/>
          </p:cNvSpPr>
          <p:nvPr/>
        </p:nvSpPr>
        <p:spPr bwMode="auto">
          <a:xfrm>
            <a:off x="2743200" y="5486400"/>
            <a:ext cx="2286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Gastornis</a:t>
            </a:r>
          </a:p>
          <a:p>
            <a:r>
              <a:rPr lang="en-US" sz="1200">
                <a:solidFill>
                  <a:srgbClr val="FF3300"/>
                </a:solidFill>
              </a:rPr>
              <a:t>It lived from the late Paleocene epoch to the middle Eocene epoch, the Gastornis was up to about 6½ feet (2 meters) tall.</a:t>
            </a:r>
          </a:p>
          <a:p>
            <a:endParaRPr lang="en-US"/>
          </a:p>
        </p:txBody>
      </p:sp>
      <p:sp>
        <p:nvSpPr>
          <p:cNvPr id="3091" name="TextBox 9"/>
          <p:cNvSpPr txBox="1">
            <a:spLocks noChangeArrowheads="1"/>
          </p:cNvSpPr>
          <p:nvPr/>
        </p:nvSpPr>
        <p:spPr bwMode="auto">
          <a:xfrm>
            <a:off x="76200" y="5257800"/>
            <a:ext cx="24384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Dipterous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The Dipterous was about a foot long and one or two pounds. Its diet are small crustaceans. It lived in the Middle Devonian (385 Million Years ago)</a:t>
            </a:r>
          </a:p>
          <a:p>
            <a:endParaRPr lang="en-US" sz="1200"/>
          </a:p>
        </p:txBody>
      </p:sp>
      <p:sp>
        <p:nvSpPr>
          <p:cNvPr id="3092" name="TextBox 10"/>
          <p:cNvSpPr txBox="1">
            <a:spLocks noChangeArrowheads="1"/>
          </p:cNvSpPr>
          <p:nvPr/>
        </p:nvSpPr>
        <p:spPr bwMode="auto">
          <a:xfrm>
            <a:off x="914400" y="1431925"/>
            <a:ext cx="2895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Meganeura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FF5050"/>
                </a:solidFill>
              </a:rPr>
              <a:t>The meganeura has a wingspan of nearly two and a half feet.</a:t>
            </a:r>
            <a:r>
              <a:rPr lang="en-US" sz="1200"/>
              <a:t> </a:t>
            </a:r>
            <a:r>
              <a:rPr lang="en-US" sz="1200">
                <a:solidFill>
                  <a:srgbClr val="FF5050"/>
                </a:solidFill>
              </a:rPr>
              <a:t>It lived in the lush forests of the Carboniferous Period</a:t>
            </a:r>
            <a:endParaRPr lang="en-US" sz="120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715000" y="5167313"/>
            <a:ext cx="23622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Heterodontosaurus</a:t>
            </a:r>
          </a:p>
          <a:p>
            <a:r>
              <a:rPr lang="en-US" sz="1200">
                <a:solidFill>
                  <a:srgbClr val="FF0000"/>
                </a:solidFill>
              </a:rPr>
              <a:t>Heterodontosaurus was a small herbivore (plant-eater), only 3 feet (90 centimeters) long. It lived in the early </a:t>
            </a:r>
            <a:r>
              <a:rPr lang="en-US" sz="1200" b="1">
                <a:solidFill>
                  <a:srgbClr val="FF0000"/>
                </a:solidFill>
              </a:rPr>
              <a:t>Jurassic  period</a:t>
            </a:r>
            <a:r>
              <a:rPr lang="en-US" sz="1200">
                <a:solidFill>
                  <a:srgbClr val="FF0000"/>
                </a:solidFill>
              </a:rPr>
              <a:t>, in South Africa. It lived 205 million years ago.</a:t>
            </a:r>
          </a:p>
        </p:txBody>
      </p:sp>
      <p:pic>
        <p:nvPicPr>
          <p:cNvPr id="15381" name="Picture 22" descr="http://upload.wikimedia.org/wikipedia/commons/c/cd/Heterodontosauru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4343400"/>
            <a:ext cx="15367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9900CC"/>
                </a:solidFill>
              </a:rPr>
              <a:t>Fun Facts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015288" cy="47244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9900CC"/>
                </a:solidFill>
              </a:rPr>
              <a:t>When a scientist was putting together an </a:t>
            </a:r>
            <a:r>
              <a:rPr lang="en-US" dirty="0" err="1" smtClean="0">
                <a:solidFill>
                  <a:srgbClr val="9900CC"/>
                </a:solidFill>
              </a:rPr>
              <a:t>elasmosaurus</a:t>
            </a:r>
            <a:r>
              <a:rPr lang="en-US" dirty="0" smtClean="0">
                <a:solidFill>
                  <a:srgbClr val="9900CC"/>
                </a:solidFill>
              </a:rPr>
              <a:t> skeleton he put the head on the tail.</a:t>
            </a:r>
          </a:p>
          <a:p>
            <a:pPr eaLnBrk="1" hangingPunct="1"/>
            <a:r>
              <a:rPr lang="en-US" dirty="0" smtClean="0">
                <a:solidFill>
                  <a:srgbClr val="9900CC"/>
                </a:solidFill>
              </a:rPr>
              <a:t>The size of the head limits the size of what it eats.</a:t>
            </a:r>
          </a:p>
          <a:p>
            <a:pPr eaLnBrk="1" hangingPunct="1"/>
            <a:r>
              <a:rPr lang="en-US" dirty="0" smtClean="0">
                <a:solidFill>
                  <a:srgbClr val="9900CC"/>
                </a:solidFill>
              </a:rPr>
              <a:t>It has about 75 vertebrae</a:t>
            </a:r>
          </a:p>
          <a:p>
            <a:pPr eaLnBrk="1" hangingPunct="1"/>
            <a:r>
              <a:rPr lang="en-US" dirty="0" smtClean="0">
                <a:solidFill>
                  <a:srgbClr val="9900CC"/>
                </a:solidFill>
              </a:rPr>
              <a:t>Instead of chasing its prey it used its long neck.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9900CC"/>
                </a:solidFill>
              </a:rPr>
              <a:t>Fun Facts</a:t>
            </a:r>
            <a:endParaRPr 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9900CC"/>
                </a:solidFill>
              </a:rPr>
              <a:t>Elasmosaurus ate rounded pebbles to help digest their food and to act as a ballast when they are diving</a:t>
            </a:r>
          </a:p>
          <a:p>
            <a:pPr eaLnBrk="1" hangingPunct="1"/>
            <a:r>
              <a:rPr lang="en-US" smtClean="0">
                <a:solidFill>
                  <a:srgbClr val="9900CC"/>
                </a:solidFill>
              </a:rPr>
              <a:t>In Greek its name means Ribbon Lizard</a:t>
            </a:r>
          </a:p>
          <a:p>
            <a:r>
              <a:rPr lang="en-US" smtClean="0">
                <a:solidFill>
                  <a:srgbClr val="9900CC"/>
                </a:solidFill>
              </a:rPr>
              <a:t>It’s the largest Plesiosaurus</a:t>
            </a:r>
          </a:p>
          <a:p>
            <a:pPr>
              <a:buFontTx/>
              <a:buNone/>
            </a:pPr>
            <a:endParaRPr lang="en-US" smtClean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666699"/>
                </a:solidFill>
                <a:latin typeface="Bell MT" pitchFamily="18" charset="0"/>
              </a:rPr>
              <a:t>?</a:t>
            </a:r>
            <a:r>
              <a:rPr lang="en-US" smtClean="0"/>
              <a:t>      QUESTIONS?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3600" smtClean="0">
                <a:solidFill>
                  <a:srgbClr val="33CCFF"/>
                </a:solidFill>
                <a:latin typeface="Algerian" pitchFamily="82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                          </a:t>
            </a:r>
            <a:r>
              <a:rPr lang="en-US" sz="3600" smtClean="0">
                <a:solidFill>
                  <a:srgbClr val="6600CC"/>
                </a:solidFill>
                <a:latin typeface="Vladimir Script" pitchFamily="66" charset="0"/>
              </a:rPr>
              <a:t>?</a:t>
            </a:r>
            <a:r>
              <a:rPr lang="en-US" sz="3600" smtClean="0">
                <a:solidFill>
                  <a:srgbClr val="6600CC"/>
                </a:solidFill>
              </a:rPr>
              <a:t> </a:t>
            </a:r>
            <a:r>
              <a:rPr lang="en-US" sz="3600" smtClean="0">
                <a:solidFill>
                  <a:srgbClr val="00B0F0"/>
                </a:solidFill>
              </a:rPr>
              <a:t>                     </a:t>
            </a:r>
            <a:r>
              <a:rPr lang="en-US" sz="3600" smtClean="0">
                <a:solidFill>
                  <a:schemeClr val="folHlink"/>
                </a:solidFill>
                <a:latin typeface="Agency FB" pitchFamily="34" charset="0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              </a:t>
            </a:r>
            <a:r>
              <a:rPr lang="en-US" sz="3600" smtClean="0">
                <a:solidFill>
                  <a:srgbClr val="FF6600"/>
                </a:solidFill>
                <a:latin typeface="Brush Script MT" pitchFamily="66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  <a:latin typeface="Brush Script MT" pitchFamily="66" charset="0"/>
              </a:rPr>
              <a:t>                         </a:t>
            </a:r>
            <a:r>
              <a:rPr lang="en-US" sz="3600" smtClean="0">
                <a:solidFill>
                  <a:srgbClr val="99CC00"/>
                </a:solidFill>
                <a:latin typeface="Miriam Transparent" pitchFamily="2" charset="-79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                            </a:t>
            </a:r>
            <a:r>
              <a:rPr lang="en-US" sz="3600" smtClean="0">
                <a:solidFill>
                  <a:srgbClr val="6FB53B"/>
                </a:solidFill>
                <a:latin typeface="Edwardian Script ITC" pitchFamily="66" charset="0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           </a:t>
            </a:r>
            <a:r>
              <a:rPr lang="en-US" sz="3600" smtClean="0">
                <a:solidFill>
                  <a:srgbClr val="00FF99"/>
                </a:solidFill>
                <a:latin typeface="French Script MT" pitchFamily="66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                        </a:t>
            </a:r>
            <a:r>
              <a:rPr lang="en-US" sz="3600" smtClean="0">
                <a:solidFill>
                  <a:srgbClr val="EA3C06"/>
                </a:solidFill>
                <a:latin typeface="Lucida Calligraphy" pitchFamily="66" charset="0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</a:t>
            </a:r>
            <a:r>
              <a:rPr lang="en-US" sz="3600" smtClean="0">
                <a:solidFill>
                  <a:srgbClr val="D714DC"/>
                </a:solidFill>
                <a:latin typeface="Forte" pitchFamily="66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                   </a:t>
            </a:r>
            <a:r>
              <a:rPr lang="en-US" sz="3600" smtClean="0">
                <a:solidFill>
                  <a:srgbClr val="66FFCC"/>
                </a:solidFill>
                <a:latin typeface="Century" pitchFamily="18" charset="0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               </a:t>
            </a:r>
            <a:r>
              <a:rPr lang="en-US" sz="3600" smtClean="0">
                <a:solidFill>
                  <a:srgbClr val="D5621B"/>
                </a:solidFill>
                <a:latin typeface="Informal Roman" pitchFamily="66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                          </a:t>
            </a:r>
            <a:r>
              <a:rPr lang="en-US" sz="3600" smtClean="0">
                <a:solidFill>
                  <a:srgbClr val="00B0F0"/>
                </a:solidFill>
                <a:latin typeface="Cambria" pitchFamily="18" charset="0"/>
              </a:rPr>
              <a:t>?</a:t>
            </a:r>
          </a:p>
          <a:p>
            <a:pPr>
              <a:buFontTx/>
              <a:buNone/>
            </a:pPr>
            <a:r>
              <a:rPr lang="en-US" sz="3600" smtClean="0">
                <a:solidFill>
                  <a:srgbClr val="00B0F0"/>
                </a:solidFill>
              </a:rPr>
              <a:t>           </a:t>
            </a:r>
            <a:r>
              <a:rPr lang="en-US" sz="3600" smtClean="0">
                <a:solidFill>
                  <a:srgbClr val="FF0066"/>
                </a:solidFill>
                <a:latin typeface="Gigi" pitchFamily="82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         </a:t>
            </a:r>
            <a:r>
              <a:rPr lang="en-US" sz="3600" smtClean="0">
                <a:solidFill>
                  <a:srgbClr val="D89818"/>
                </a:solidFill>
                <a:latin typeface="Harrington" pitchFamily="82" charset="0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    </a:t>
            </a:r>
            <a:r>
              <a:rPr lang="en-US" sz="3600" smtClean="0">
                <a:solidFill>
                  <a:srgbClr val="FF6600"/>
                </a:solidFill>
                <a:latin typeface="Fixed Miriam Transparent" pitchFamily="49" charset="-79"/>
              </a:rPr>
              <a:t>?</a:t>
            </a:r>
            <a:r>
              <a:rPr lang="en-US" sz="3600" smtClean="0">
                <a:solidFill>
                  <a:srgbClr val="00B0F0"/>
                </a:solidFill>
              </a:rPr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2" grpId="3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321</Words>
  <Application>Microsoft Office PowerPoint</Application>
  <PresentationFormat>On-screen Show (4:3)</PresentationFormat>
  <Paragraphs>52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ELASMOSAURUS</vt:lpstr>
      <vt:lpstr>Location</vt:lpstr>
      <vt:lpstr>MEASUREMENT</vt:lpstr>
      <vt:lpstr>Food</vt:lpstr>
      <vt:lpstr>Timeline</vt:lpstr>
      <vt:lpstr>Fun Facts</vt:lpstr>
      <vt:lpstr>Fun Facts</vt:lpstr>
      <vt:lpstr>?      QUESTIONS?</vt:lpstr>
    </vt:vector>
  </TitlesOfParts>
  <Company>Personal Use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ELASMOSAURUS</dc:title>
  <dc:creator>Jocelyn</dc:creator>
  <cp:lastModifiedBy>codonohue</cp:lastModifiedBy>
  <cp:revision>30</cp:revision>
  <dcterms:created xsi:type="dcterms:W3CDTF">2012-04-14T14:47:49Z</dcterms:created>
  <dcterms:modified xsi:type="dcterms:W3CDTF">2012-05-02T14:10:22Z</dcterms:modified>
</cp:coreProperties>
</file>